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238" r:id="rId3"/>
    <p:sldId id="1242" r:id="rId4"/>
    <p:sldId id="1245" r:id="rId5"/>
    <p:sldId id="1243" r:id="rId6"/>
    <p:sldId id="1244" r:id="rId7"/>
    <p:sldId id="1250" r:id="rId8"/>
    <p:sldId id="1246" r:id="rId9"/>
    <p:sldId id="1260" r:id="rId10"/>
    <p:sldId id="1251" r:id="rId11"/>
    <p:sldId id="1252" r:id="rId12"/>
    <p:sldId id="1253" r:id="rId13"/>
    <p:sldId id="1261" r:id="rId14"/>
    <p:sldId id="1254" r:id="rId15"/>
    <p:sldId id="1255" r:id="rId16"/>
    <p:sldId id="1241" r:id="rId17"/>
    <p:sldId id="1256" r:id="rId18"/>
    <p:sldId id="1257" r:id="rId19"/>
    <p:sldId id="1258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高中地理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第四单元环境与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发展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海洋权益与海洋发展战略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海洋不同发展战略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908720"/>
            <a:ext cx="7487593" cy="711348"/>
          </a:xfrm>
          <a:prstGeom prst="rect">
            <a:avLst/>
          </a:prstGeom>
        </p:spPr>
      </p:pic>
      <p:pic>
        <p:nvPicPr>
          <p:cNvPr id="4" name="25疑难点1.eps" descr="id:21474907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844824"/>
            <a:ext cx="1200519" cy="36004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514765"/>
              </p:ext>
            </p:extLst>
          </p:nvPr>
        </p:nvGraphicFramePr>
        <p:xfrm>
          <a:off x="334567" y="2348880"/>
          <a:ext cx="11521281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74632">
                  <a:extLst>
                    <a:ext uri="{9D8B030D-6E8A-4147-A177-3AD203B41FA5}">
                      <a16:colId xmlns:a16="http://schemas.microsoft.com/office/drawing/2014/main" val="1855775820"/>
                    </a:ext>
                  </a:extLst>
                </a:gridCol>
                <a:gridCol w="3106759">
                  <a:extLst>
                    <a:ext uri="{9D8B030D-6E8A-4147-A177-3AD203B41FA5}">
                      <a16:colId xmlns:a16="http://schemas.microsoft.com/office/drawing/2014/main" val="3073366970"/>
                    </a:ext>
                  </a:extLst>
                </a:gridCol>
                <a:gridCol w="3328011">
                  <a:extLst>
                    <a:ext uri="{9D8B030D-6E8A-4147-A177-3AD203B41FA5}">
                      <a16:colId xmlns:a16="http://schemas.microsoft.com/office/drawing/2014/main" val="18978319"/>
                    </a:ext>
                  </a:extLst>
                </a:gridCol>
                <a:gridCol w="3311879">
                  <a:extLst>
                    <a:ext uri="{9D8B030D-6E8A-4147-A177-3AD203B41FA5}">
                      <a16:colId xmlns:a16="http://schemas.microsoft.com/office/drawing/2014/main" val="3845749539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主要战略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措施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目标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997262"/>
                  </a:ext>
                </a:extLst>
              </a:tr>
              <a:tr h="274320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提高全民族的海洋意识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由于历史上长期受农耕文明的影响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海洋意识薄弱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重陆轻海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错失海洋大发展机遇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提高全民族的海洋意识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关心海洋、认识海洋、经略海洋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把我国建设成为海洋经济发达、科技先进、生态健康、安全稳定、管控有力的新型海洋强国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459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548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226390"/>
              </p:ext>
            </p:extLst>
          </p:nvPr>
        </p:nvGraphicFramePr>
        <p:xfrm>
          <a:off x="334566" y="1340768"/>
          <a:ext cx="11521280" cy="4724711"/>
        </p:xfrm>
        <a:graphic>
          <a:graphicData uri="http://schemas.openxmlformats.org/drawingml/2006/table">
            <a:tbl>
              <a:tblPr firstRow="1" firstCol="1" bandRow="1"/>
              <a:tblGrid>
                <a:gridCol w="1774632">
                  <a:extLst>
                    <a:ext uri="{9D8B030D-6E8A-4147-A177-3AD203B41FA5}">
                      <a16:colId xmlns:a16="http://schemas.microsoft.com/office/drawing/2014/main" val="938667917"/>
                    </a:ext>
                  </a:extLst>
                </a:gridCol>
                <a:gridCol w="3106758">
                  <a:extLst>
                    <a:ext uri="{9D8B030D-6E8A-4147-A177-3AD203B41FA5}">
                      <a16:colId xmlns:a16="http://schemas.microsoft.com/office/drawing/2014/main" val="1773808796"/>
                    </a:ext>
                  </a:extLst>
                </a:gridCol>
                <a:gridCol w="3328011">
                  <a:extLst>
                    <a:ext uri="{9D8B030D-6E8A-4147-A177-3AD203B41FA5}">
                      <a16:colId xmlns:a16="http://schemas.microsoft.com/office/drawing/2014/main" val="3051821875"/>
                    </a:ext>
                  </a:extLst>
                </a:gridCol>
                <a:gridCol w="3311879">
                  <a:extLst>
                    <a:ext uri="{9D8B030D-6E8A-4147-A177-3AD203B41FA5}">
                      <a16:colId xmlns:a16="http://schemas.microsoft.com/office/drawing/2014/main" val="3300715506"/>
                    </a:ext>
                  </a:extLst>
                </a:gridCol>
              </a:tblGrid>
              <a:tr h="2828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主要战略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措施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目标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124030"/>
                  </a:ext>
                </a:extLst>
              </a:tr>
              <a:tr h="14143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发展海洋经济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海洋产值占国内生产总值仍多在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以下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进一步优化产业结构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增强海洋科技自主创新及远洋开发能力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提高海洋资源开发能力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推动海洋经济的发展向质量效益型转变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897531"/>
                  </a:ext>
                </a:extLst>
              </a:tr>
              <a:tr h="2828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维护国家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海洋权益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历史原因造成的海域划界争端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我国位于亚洲东部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周边海域有许多邻国的岛屿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一是友好协商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以协议的方式妥善解决历史遗留问题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二是坚决反对别国侵占我国海洋权益的行为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三是建设强大的现代化人民海军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使争议各方都能获得现实经济利益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多赢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的基础上解决海上纷争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在维护自身海洋安全和利益的同时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维护世界和平与发展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并在钓鱼岛、南海、航行自由等重大问题上实现海洋维权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64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443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2025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湾区伶仃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号养殖工船在广东江门成功下水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该船在位于领海基线内的万山群岛海域开展养殖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预估年产海鲜高达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湾区伶仃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号开展养殖的海域属于我国的（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毗连区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专属经济区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破疑典例1.eps" descr="id:21474907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70503"/>
            <a:ext cx="1706936" cy="3702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013204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294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领海基线向陆地一侧的水域属于内水，题干明确提到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领海基线内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；领海是基线向外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海里的范围，而题干海域位于基线内；毗连区和专属经济区，均位于领海之外，与题干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领海基线内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矛盾。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0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357554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9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湾区伶仃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号养殖工船的运营主要体现了我国海洋发展战略中的（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发展海洋经济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维护海洋权益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保护海洋环境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创新海洋科技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55646" y="14847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4293096"/>
            <a:ext cx="8712968" cy="43204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1304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养殖工船通过渔业生产直接创造经济价值，属于发展海洋经济。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0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93096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21280" cy="3456384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9998" y="16822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领海基线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睛.eps" descr="id:21474930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718" y="1826300"/>
            <a:ext cx="1539574" cy="360040"/>
          </a:xfrm>
          <a:prstGeom prst="rect">
            <a:avLst/>
          </a:prstGeom>
        </p:spPr>
      </p:pic>
      <p:pic>
        <p:nvPicPr>
          <p:cNvPr id="7" name="DF80.eps" descr="id:21474930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68046" y="2348880"/>
            <a:ext cx="381574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1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蓝色经济空间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开发海洋战略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在陆地资源开发程度接近饱和的今天，开发海洋国土、建设海洋强国已经成为我国的重要战略。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我国的海洋国情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疑难点2.eps" descr="id:2147490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53993"/>
            <a:ext cx="1121335" cy="314767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446113"/>
              </p:ext>
            </p:extLst>
          </p:nvPr>
        </p:nvGraphicFramePr>
        <p:xfrm>
          <a:off x="334567" y="3645024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571550">
                  <a:extLst>
                    <a:ext uri="{9D8B030D-6E8A-4147-A177-3AD203B41FA5}">
                      <a16:colId xmlns:a16="http://schemas.microsoft.com/office/drawing/2014/main" val="2064507309"/>
                    </a:ext>
                  </a:extLst>
                </a:gridCol>
                <a:gridCol w="8949730">
                  <a:extLst>
                    <a:ext uri="{9D8B030D-6E8A-4147-A177-3AD203B41FA5}">
                      <a16:colId xmlns:a16="http://schemas.microsoft.com/office/drawing/2014/main" val="35469444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537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海域辽阔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海域辽阔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海岸线漫长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大陆架宽广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岛屿众多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767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海洋气候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自北向南纵跨温带、亚热带和热带三个气候带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季风特征显著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热带气旋影响大。渤海和黄海北部沿岸冬季海面有结冰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785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32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614882"/>
              </p:ext>
            </p:extLst>
          </p:nvPr>
        </p:nvGraphicFramePr>
        <p:xfrm>
          <a:off x="334566" y="1052736"/>
          <a:ext cx="11521280" cy="4638035"/>
        </p:xfrm>
        <a:graphic>
          <a:graphicData uri="http://schemas.openxmlformats.org/drawingml/2006/table">
            <a:tbl>
              <a:tblPr firstRow="1" firstCol="1" bandRow="1"/>
              <a:tblGrid>
                <a:gridCol w="2571550">
                  <a:extLst>
                    <a:ext uri="{9D8B030D-6E8A-4147-A177-3AD203B41FA5}">
                      <a16:colId xmlns:a16="http://schemas.microsoft.com/office/drawing/2014/main" val="1704937163"/>
                    </a:ext>
                  </a:extLst>
                </a:gridCol>
                <a:gridCol w="8949730">
                  <a:extLst>
                    <a:ext uri="{9D8B030D-6E8A-4147-A177-3AD203B41FA5}">
                      <a16:colId xmlns:a16="http://schemas.microsoft.com/office/drawing/2014/main" val="3992302501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974910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源丰富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油气资源和金属矿物储量较多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海洋生物种类繁多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渔场面积广阔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还有可转化为动力的潮汐能、波浪能等海洋能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554828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海洋灾害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海洋灾害种类多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包括风暴潮、海水入侵等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95515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态系统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拥有多种海洋生态系统类型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包括入海河口、珊瑚礁、红树林等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790488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境状况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海洋污染蔓延的势头虽然得到一定程度的缓解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但海洋环境质量恶化的总趋势仍未得到有效遏制。河口、海湾以及大中城市邻近海域污染严重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海洋生态破坏加剧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578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建设海洋强国的重要举措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拓展蓝色经济空间，发展海洋经济，科学开发海洋资源，保护海洋生态环境，维护海洋权益，是建设海洋强国战略的重要举措。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12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事关我国的国家安全和长远发展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有人称海洋为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能量的源泉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未来的粮仓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拓展蓝色海洋经济空间是我国建设海洋强国战略的重要举措之一。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据此完成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海洋是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未来的粮仓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，说明海洋（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矿产资源丰富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空间资源广阔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生物资源丰富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能源分布广泛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破疑典例2.eps" descr="id:21474907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58535"/>
            <a:ext cx="1374976" cy="29825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807174" y="27809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6091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海洋是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未来的粮仓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，海洋生物资源丰富，可供人类食用，如藻类、鱼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0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623519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7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我国建设海洋强国应（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坚持陆海统筹发展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全面开采海底矿产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保护海洋生态环境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取消休渔禁渔制度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奉行科技先行战略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.③④⑤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34966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全面开采海底矿产，可能引起海洋生态环境恶化，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错误；取消休渔禁渔制度，可能出现过度捕捞，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错误；坚持陆海统筹发展、保护海洋生态环境、奉行科技先行战略，均是建设海洋强国的重要举措，符合建设海洋强国的战略要求，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08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239672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4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权益及其范畴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：海洋权益是海洋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和海洋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的总称，是属于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性质的权利和由此衍生的部分利益。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：包括本国的内水和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，还包括本国管辖的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专属经济区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64704"/>
            <a:ext cx="7257145" cy="751578"/>
          </a:xfrm>
          <a:prstGeom prst="rect">
            <a:avLst/>
          </a:prstGeom>
        </p:spPr>
      </p:pic>
      <p:pic>
        <p:nvPicPr>
          <p:cNvPr id="4" name="知识点1.eps" descr="id:21474906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112422" cy="307464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67264"/>
              </p:ext>
            </p:extLst>
          </p:nvPr>
        </p:nvGraphicFramePr>
        <p:xfrm>
          <a:off x="334567" y="4303360"/>
          <a:ext cx="11521280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2520279">
                  <a:extLst>
                    <a:ext uri="{9D8B030D-6E8A-4147-A177-3AD203B41FA5}">
                      <a16:colId xmlns:a16="http://schemas.microsoft.com/office/drawing/2014/main" val="1993312805"/>
                    </a:ext>
                  </a:extLst>
                </a:gridCol>
                <a:gridCol w="9001001">
                  <a:extLst>
                    <a:ext uri="{9D8B030D-6E8A-4147-A177-3AD203B41FA5}">
                      <a16:colId xmlns:a16="http://schemas.microsoft.com/office/drawing/2014/main" val="21291031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海洋权益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主要范畴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71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海洋政治权益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、海洋管辖权、海洋管制权等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046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海洋经济权益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开发自然资源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发展海洋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7569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2514"/>
              </p:ext>
            </p:extLst>
          </p:nvPr>
        </p:nvGraphicFramePr>
        <p:xfrm>
          <a:off x="334567" y="1942941"/>
          <a:ext cx="11521280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2160239">
                  <a:extLst>
                    <a:ext uri="{9D8B030D-6E8A-4147-A177-3AD203B41FA5}">
                      <a16:colId xmlns:a16="http://schemas.microsoft.com/office/drawing/2014/main" val="828031369"/>
                    </a:ext>
                  </a:extLst>
                </a:gridCol>
                <a:gridCol w="9361041">
                  <a:extLst>
                    <a:ext uri="{9D8B030D-6E8A-4147-A177-3AD203B41FA5}">
                      <a16:colId xmlns:a16="http://schemas.microsoft.com/office/drawing/2014/main" val="15919465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海洋权益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主要范畴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421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海洋安全利益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国防屏障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防止和抵御海上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军事冲突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587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海洋科学利益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科学实验基地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以认识海洋自然规律等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830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海洋文化利益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海上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观光旅游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、跨海域的文化活动等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8007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05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的海洋权益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：按照《中华人民共和国领海及毗连区法》《中华人民共和国专属经济区和大陆架法》等我国相关法律以及《联合国海洋法公约》等相关国际法。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）我国管辖的海域，公海、国际海底以及极地。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）我国船舶在用于国际航行的海峡，享有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过境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0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55400"/>
            <a:ext cx="1156193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1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内水是一国领陆范围以内的河流、湖泊和领海基线向陆一面的内海、海湾、海港和海峡内的水域。内水完全处于一国主权管辖之下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非经该国许可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他国船舶不得驶入。有关内水的法律制度由各国国内法律规定。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）我国海域分布的众多岛屿都是我国不可分割的领土。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南海诸岛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温馨提示.eps" descr="id:21474929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07471"/>
            <a:ext cx="1454059" cy="28587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868502"/>
              </p:ext>
            </p:extLst>
          </p:nvPr>
        </p:nvGraphicFramePr>
        <p:xfrm>
          <a:off x="406575" y="4077072"/>
          <a:ext cx="11377264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3456383">
                  <a:extLst>
                    <a:ext uri="{9D8B030D-6E8A-4147-A177-3AD203B41FA5}">
                      <a16:colId xmlns:a16="http://schemas.microsoft.com/office/drawing/2014/main" val="502195323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23752256"/>
                    </a:ext>
                  </a:extLst>
                </a:gridCol>
                <a:gridCol w="4032449">
                  <a:extLst>
                    <a:ext uri="{9D8B030D-6E8A-4147-A177-3AD203B41FA5}">
                      <a16:colId xmlns:a16="http://schemas.microsoft.com/office/drawing/2014/main" val="29364315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组成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权益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历史证据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295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包括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东沙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、西沙、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和南沙四大群岛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由岛、礁、沙、滩组成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中国南海诸岛拥有内水、领海、毗连区、大陆架和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专属经济区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最早发现、命名和开发利用南海诸岛及相关海域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73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79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钓鱼岛及其附属岛屿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72229"/>
              </p:ext>
            </p:extLst>
          </p:nvPr>
        </p:nvGraphicFramePr>
        <p:xfrm>
          <a:off x="406574" y="2261136"/>
          <a:ext cx="1137726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384376">
                  <a:extLst>
                    <a:ext uri="{9D8B030D-6E8A-4147-A177-3AD203B41FA5}">
                      <a16:colId xmlns:a16="http://schemas.microsoft.com/office/drawing/2014/main" val="671219812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623109755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30658494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组成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历史证据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地质证据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696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由钓鱼岛、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黄尾屿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、赤尾屿、南小岛和北小岛及一些礁石等组成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中国人最早发现、命名和利用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地处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东海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大陆架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是我国台湾岛向海洋的自然延伸部分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是我国固有的领土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606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592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的海洋发展战略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国家海洋发展战略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：指沿海国通过开发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海洋资源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、发展海洋经济、维护国家海洋权益不受侵犯、保护海上航行安全等，以获取最大海洋利益的指导性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纲领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我国海洋发展战略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7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53153"/>
            <a:ext cx="1224136" cy="325532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42740"/>
              </p:ext>
            </p:extLst>
          </p:nvPr>
        </p:nvGraphicFramePr>
        <p:xfrm>
          <a:off x="406574" y="2996952"/>
          <a:ext cx="11377264" cy="3153030"/>
        </p:xfrm>
        <a:graphic>
          <a:graphicData uri="http://schemas.openxmlformats.org/drawingml/2006/table">
            <a:tbl>
              <a:tblPr firstRow="1" firstCol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val="1484463108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27776489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525966402"/>
                    </a:ext>
                  </a:extLst>
                </a:gridCol>
              </a:tblGrid>
              <a:tr h="7860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展战略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海洋发展现状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战略措施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767569"/>
                  </a:ext>
                </a:extLst>
              </a:tr>
              <a:tr h="14978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民族的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由于历史上长期受农耕文明影响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海洋意识薄弱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重陆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轻海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错失海洋大发展机遇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提高全民族的海洋意识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关心海洋、认识海洋、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经略海洋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把我国建设成为海洋经济发达、科技先进、生态健康、安全稳定、管控有力的新型海洋强国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773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45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247986"/>
              </p:ext>
            </p:extLst>
          </p:nvPr>
        </p:nvGraphicFramePr>
        <p:xfrm>
          <a:off x="334567" y="1052736"/>
          <a:ext cx="11521280" cy="5347590"/>
        </p:xfrm>
        <a:graphic>
          <a:graphicData uri="http://schemas.openxmlformats.org/drawingml/2006/table">
            <a:tbl>
              <a:tblPr firstRow="1" firstCol="1" bandRow="1"/>
              <a:tblGrid>
                <a:gridCol w="1684411">
                  <a:extLst>
                    <a:ext uri="{9D8B030D-6E8A-4147-A177-3AD203B41FA5}">
                      <a16:colId xmlns:a16="http://schemas.microsoft.com/office/drawing/2014/main" val="3419531022"/>
                    </a:ext>
                  </a:extLst>
                </a:gridCol>
                <a:gridCol w="3993276">
                  <a:extLst>
                    <a:ext uri="{9D8B030D-6E8A-4147-A177-3AD203B41FA5}">
                      <a16:colId xmlns:a16="http://schemas.microsoft.com/office/drawing/2014/main" val="2194293247"/>
                    </a:ext>
                  </a:extLst>
                </a:gridCol>
                <a:gridCol w="5843593">
                  <a:extLst>
                    <a:ext uri="{9D8B030D-6E8A-4147-A177-3AD203B41FA5}">
                      <a16:colId xmlns:a16="http://schemas.microsoft.com/office/drawing/2014/main" val="1455694602"/>
                    </a:ext>
                  </a:extLst>
                </a:gridCol>
              </a:tblGrid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展战略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海洋发展现状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战略措施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441930"/>
                  </a:ext>
                </a:extLst>
              </a:tr>
              <a:tr h="37030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洋经济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我国海洋经济发展迅速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海盐生产、海洋水产等传统产业长期居世界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海洋石油天然气开发、滨海旅游业和海洋信息服务等新兴海洋产业增长迅速。但是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海洋产值占国内生产总值仍多在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进一步优化产业结构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增强海洋科技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自主创新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及远洋开发能力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提高海洋资源开发能力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推动海洋经济的发展向</a:t>
                      </a: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效益型转变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9981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143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41444"/>
              </p:ext>
            </p:extLst>
          </p:nvPr>
        </p:nvGraphicFramePr>
        <p:xfrm>
          <a:off x="478582" y="943092"/>
          <a:ext cx="11233248" cy="5366228"/>
        </p:xfrm>
        <a:graphic>
          <a:graphicData uri="http://schemas.openxmlformats.org/drawingml/2006/table">
            <a:tbl>
              <a:tblPr firstRow="1" firstCol="1" bandRow="1"/>
              <a:tblGrid>
                <a:gridCol w="1642301">
                  <a:extLst>
                    <a:ext uri="{9D8B030D-6E8A-4147-A177-3AD203B41FA5}">
                      <a16:colId xmlns:a16="http://schemas.microsoft.com/office/drawing/2014/main" val="1735872597"/>
                    </a:ext>
                  </a:extLst>
                </a:gridCol>
                <a:gridCol w="3893443">
                  <a:extLst>
                    <a:ext uri="{9D8B030D-6E8A-4147-A177-3AD203B41FA5}">
                      <a16:colId xmlns:a16="http://schemas.microsoft.com/office/drawing/2014/main" val="1319951201"/>
                    </a:ext>
                  </a:extLst>
                </a:gridCol>
                <a:gridCol w="5697504">
                  <a:extLst>
                    <a:ext uri="{9D8B030D-6E8A-4147-A177-3AD203B41FA5}">
                      <a16:colId xmlns:a16="http://schemas.microsoft.com/office/drawing/2014/main" val="3995963808"/>
                    </a:ext>
                  </a:extLst>
                </a:gridCol>
              </a:tblGrid>
              <a:tr h="7632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展战略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海洋发展现状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战略措施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90567"/>
                  </a:ext>
                </a:extLst>
              </a:tr>
              <a:tr h="23763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维护国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家海洋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权益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海域划界必须有两手准备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一是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友好协商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以协议的方式妥善解决历史遗留问题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二是坚决反对别国侵占我国海洋权益的行为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对于历史原因造成的海域划界争端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我国政府坚持友好协商的基本方针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运用政治、法律、军事、外交等多种手段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多赢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的基础上解决海上纷争。建设强大的现代化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人民海军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维护自身海洋安全和利益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实现海洋维权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120463"/>
                  </a:ext>
                </a:extLst>
              </a:tr>
              <a:tr h="19730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保护海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洋环境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我国入海河流污染物排放总量大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局部海域污染严重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近岸海域海水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富营养化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问题突出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赤潮等海洋生态灾害时有发生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我国现已规划和建设全国海洋主体功能区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统筹</a:t>
                      </a:r>
                      <a:r>
                        <a:rPr lang="zh-CN" sz="22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陆源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污染防治与海洋生态环境保护和修复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9637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83542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1394</Words>
  <Application>Microsoft Office PowerPoint</Application>
  <PresentationFormat>自定义</PresentationFormat>
  <Paragraphs>152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573</cp:revision>
  <dcterms:created xsi:type="dcterms:W3CDTF">2020-11-06T05:24:00Z</dcterms:created>
  <dcterms:modified xsi:type="dcterms:W3CDTF">2025-10-28T09:15:11Z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